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Lora" panose="020B0604020202020204" charset="0"/>
      <p:regular r:id="rId16"/>
    </p:embeddedFont>
    <p:embeddedFont>
      <p:font typeface="Source Sans 3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1736" autoAdjust="0"/>
  </p:normalViewPr>
  <p:slideViewPr>
    <p:cSldViewPr snapToGrid="0" snapToObjects="1">
      <p:cViewPr varScale="1">
        <p:scale>
          <a:sx n="87" d="100"/>
          <a:sy n="87" d="100"/>
        </p:scale>
        <p:origin x="810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8591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>
            <a:extLst>
              <a:ext uri="{FF2B5EF4-FFF2-40B4-BE49-F238E27FC236}">
                <a16:creationId xmlns:a16="http://schemas.microsoft.com/office/drawing/2014/main" id="{6E42A14F-50E1-4BE1-8503-9105D7E228E7}"/>
              </a:ext>
            </a:extLst>
          </p:cNvPr>
          <p:cNvSpPr/>
          <p:nvPr/>
        </p:nvSpPr>
        <p:spPr>
          <a:xfrm>
            <a:off x="6197925" y="1101686"/>
            <a:ext cx="7594752" cy="2901076"/>
          </a:xfrm>
          <a:prstGeom prst="roundRect">
            <a:avLst>
              <a:gd name="adj" fmla="val 13061"/>
            </a:avLst>
          </a:prstGeom>
          <a:solidFill>
            <a:srgbClr val="444752"/>
          </a:solidFill>
          <a:ln/>
        </p:spPr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86696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280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Projeto </a:t>
            </a:r>
            <a:r>
              <a:rPr lang="en-US" sz="2800" dirty="0" err="1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Acadêmico</a:t>
            </a:r>
            <a:r>
              <a:rPr lang="en-US" sz="280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:</a:t>
            </a:r>
          </a:p>
          <a:p>
            <a:pPr marL="0" indent="0">
              <a:lnSpc>
                <a:spcPts val="5500"/>
              </a:lnSpc>
              <a:buNone/>
            </a:pPr>
            <a:r>
              <a:rPr lang="en-US" sz="280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Aplicativo</a:t>
            </a:r>
            <a:r>
              <a:rPr lang="en-US" sz="280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 de Gerenciamento de Energia Solar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4361736"/>
            <a:ext cx="7468553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Desenvolvi um projeto acadêmico inspirado em uma proposta da empresa GoodWe, do setor de energia solar, apresentada durante visita à faculdade. O objetivo foi identificar desafios e criar soluções tecnológicas para otimizar processos, </a:t>
            </a:r>
            <a:r>
              <a:rPr lang="en-US" sz="18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utilizando</a:t>
            </a: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8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tecnolôgias</a:t>
            </a: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8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como</a:t>
            </a: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: React . Como resultado, criei uma aplicação completa em React, simulando um app mobile para gerenciamento e automação de recursos de </a:t>
            </a:r>
            <a:r>
              <a:rPr lang="en-US" sz="18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energia</a:t>
            </a: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solar.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5">
            <a:extLst>
              <a:ext uri="{FF2B5EF4-FFF2-40B4-BE49-F238E27FC236}">
                <a16:creationId xmlns:a16="http://schemas.microsoft.com/office/drawing/2014/main" id="{A2DE3D69-78BE-420F-93E5-AE19CEB21FB6}"/>
              </a:ext>
            </a:extLst>
          </p:cNvPr>
          <p:cNvSpPr/>
          <p:nvPr/>
        </p:nvSpPr>
        <p:spPr>
          <a:xfrm>
            <a:off x="5217424" y="385590"/>
            <a:ext cx="4566642" cy="848300"/>
          </a:xfrm>
          <a:prstGeom prst="roundRect">
            <a:avLst>
              <a:gd name="adj" fmla="val 13061"/>
            </a:avLst>
          </a:prstGeom>
          <a:solidFill>
            <a:srgbClr val="444752"/>
          </a:solidFill>
          <a:ln/>
        </p:spPr>
      </p:sp>
      <p:sp>
        <p:nvSpPr>
          <p:cNvPr id="2" name="Text 0"/>
          <p:cNvSpPr/>
          <p:nvPr/>
        </p:nvSpPr>
        <p:spPr>
          <a:xfrm>
            <a:off x="626745" y="492681"/>
            <a:ext cx="6635115" cy="526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                                               </a:t>
            </a:r>
            <a:r>
              <a:rPr lang="en-US" sz="3300" dirty="0" err="1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Qr</a:t>
            </a:r>
            <a:r>
              <a:rPr lang="en-US" sz="330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 Code do app</a:t>
            </a:r>
            <a:endParaRPr lang="en-US" sz="3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26745" y="1448991"/>
            <a:ext cx="2532936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7424" y="2279451"/>
            <a:ext cx="4566642" cy="507027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485721" y="1448991"/>
            <a:ext cx="2532936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26745" y="6962537"/>
            <a:ext cx="13376910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26745" y="7450455"/>
            <a:ext cx="13376910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7464" y="524470"/>
            <a:ext cx="4487585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 err="1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Estrutura</a:t>
            </a:r>
            <a:r>
              <a:rPr lang="en-US" sz="350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 do Sistema</a:t>
            </a:r>
            <a:endParaRPr lang="en-US" sz="3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67464" y="1466731"/>
            <a:ext cx="1329547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 aplicação possui um cabeçalho fixo que direciona o usuário para as seguintes seções: Home, Conexões de Aparelhos, Chatbot, Contato e Configurações.</a:t>
            </a: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64" y="1986439"/>
            <a:ext cx="953572" cy="114431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11655" y="2177058"/>
            <a:ext cx="224373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u="sng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Home</a:t>
            </a:r>
            <a:endParaRPr lang="en-US" sz="175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811655" y="2571988"/>
            <a:ext cx="1215128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Visualização de gráficos e informações climáticas</a:t>
            </a: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464" y="3130748"/>
            <a:ext cx="953572" cy="114431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11655" y="3321368"/>
            <a:ext cx="224373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u="sng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Conexões</a:t>
            </a:r>
            <a:endParaRPr lang="en-US" sz="175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811655" y="3716298"/>
            <a:ext cx="1215128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Gerenciamento de dispositivos conectados através de bluetooth ou manualmente</a:t>
            </a: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464" y="4275058"/>
            <a:ext cx="953572" cy="114431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11655" y="4465677"/>
            <a:ext cx="224373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u="sng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Chatbot</a:t>
            </a:r>
            <a:endParaRPr lang="en-US" sz="175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1811655" y="4860608"/>
            <a:ext cx="1215128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Assistente virtual com comandos que auxiliam na interatividade do usuário</a:t>
            </a: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464" y="5419368"/>
            <a:ext cx="953572" cy="114431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11655" y="5609987"/>
            <a:ext cx="224373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u="sng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Contato</a:t>
            </a:r>
            <a:endParaRPr lang="en-US" sz="175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1811655" y="6004917"/>
            <a:ext cx="1215128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Formulário para comunicação com a empresa</a:t>
            </a: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464" y="6563678"/>
            <a:ext cx="953572" cy="114431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11655" y="6754297"/>
            <a:ext cx="224373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u="sng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Configurações</a:t>
            </a:r>
            <a:endParaRPr lang="en-US" sz="175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1"/>
          <p:cNvSpPr/>
          <p:nvPr/>
        </p:nvSpPr>
        <p:spPr>
          <a:xfrm>
            <a:off x="1811655" y="7149227"/>
            <a:ext cx="1215128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Personalização e ajustes do sistema</a:t>
            </a: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598" y="467201"/>
            <a:ext cx="3997762" cy="499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Home</a:t>
            </a:r>
            <a:endParaRPr lang="en-US" sz="3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94598" y="1374577"/>
            <a:ext cx="6513314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Nesta seção, o usuário pode alternar entre três tipos de gráficos (linha, barras e pizza), que podem ser visualizados também por meio de um botão, sem ser pelo chat. Os gráficos são gerados com base em dados de uma API simulada.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94598" y="2342912"/>
            <a:ext cx="6513314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Abaixo dos gráficos, são exibidas informações do clima atual e a previsão do tempo. Ao final da página, há uma área dedicada a destacar os impactos positivos do uso da energia solar, com foco nos benefícios econômicos e ambientais.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94598" y="3311247"/>
            <a:ext cx="6513314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Por trás do gráfico, há uma imagem que simboliza o período do dia: um sol mais fraco pela manhã, mais forte à tarde e ausência de sol à noite.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3801" y="198021"/>
            <a:ext cx="3678651" cy="55178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 4"/>
          <p:cNvSpPr/>
          <p:nvPr/>
        </p:nvSpPr>
        <p:spPr>
          <a:xfrm>
            <a:off x="7530108" y="5521642"/>
            <a:ext cx="651331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579774" y="6136601"/>
            <a:ext cx="4367093" cy="1625798"/>
          </a:xfrm>
          <a:prstGeom prst="roundRect">
            <a:avLst>
              <a:gd name="adj" fmla="val 6989"/>
            </a:avLst>
          </a:prstGeom>
          <a:solidFill>
            <a:srgbClr val="444752"/>
          </a:solidFill>
          <a:ln/>
        </p:spPr>
      </p:sp>
      <p:sp>
        <p:nvSpPr>
          <p:cNvPr id="9" name="Text 6"/>
          <p:cNvSpPr/>
          <p:nvPr/>
        </p:nvSpPr>
        <p:spPr>
          <a:xfrm>
            <a:off x="764500" y="6307336"/>
            <a:ext cx="1998821" cy="249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Gráficos Interativos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64500" y="6659047"/>
            <a:ext cx="402728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Linha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64500" y="6990278"/>
            <a:ext cx="402728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Barras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64500" y="7321510"/>
            <a:ext cx="402728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Pizza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5079869" y="6168034"/>
            <a:ext cx="4367093" cy="1625798"/>
          </a:xfrm>
          <a:prstGeom prst="roundRect">
            <a:avLst>
              <a:gd name="adj" fmla="val 6312"/>
            </a:avLst>
          </a:prstGeom>
          <a:solidFill>
            <a:srgbClr val="444752"/>
          </a:solidFill>
          <a:ln/>
        </p:spPr>
      </p:sp>
      <p:sp>
        <p:nvSpPr>
          <p:cNvPr id="14" name="Text 11"/>
          <p:cNvSpPr/>
          <p:nvPr/>
        </p:nvSpPr>
        <p:spPr>
          <a:xfrm>
            <a:off x="5301496" y="6307336"/>
            <a:ext cx="2179082" cy="249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 err="1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Informações</a:t>
            </a:r>
            <a:r>
              <a:rPr lang="en-US" sz="155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 </a:t>
            </a:r>
            <a:r>
              <a:rPr lang="en-US" sz="1550" dirty="0" err="1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Climáticas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5301496" y="6659047"/>
            <a:ext cx="402728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Clima atual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5301496" y="6990278"/>
            <a:ext cx="402728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Previsão do tempo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9668589" y="6136601"/>
            <a:ext cx="4367213" cy="1625798"/>
          </a:xfrm>
          <a:prstGeom prst="roundRect">
            <a:avLst>
              <a:gd name="adj" fmla="val 6311"/>
            </a:avLst>
          </a:prstGeom>
          <a:solidFill>
            <a:srgbClr val="444752"/>
          </a:solidFill>
          <a:ln/>
        </p:spPr>
      </p:sp>
      <p:sp>
        <p:nvSpPr>
          <p:cNvPr id="18" name="Text 15"/>
          <p:cNvSpPr/>
          <p:nvPr/>
        </p:nvSpPr>
        <p:spPr>
          <a:xfrm>
            <a:off x="9838492" y="6307336"/>
            <a:ext cx="2084189" cy="249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Benefícios Destacados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9838492" y="6659047"/>
            <a:ext cx="4027408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Econômicos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9838492" y="6990278"/>
            <a:ext cx="4027408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Ambientais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Image 1" descr="preencoded.png">
            <a:extLst>
              <a:ext uri="{FF2B5EF4-FFF2-40B4-BE49-F238E27FC236}">
                <a16:creationId xmlns:a16="http://schemas.microsoft.com/office/drawing/2014/main" id="{D43907DF-BE2D-4E12-BE4F-FB5D03FF66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34" y="6137434"/>
            <a:ext cx="73802" cy="1645135"/>
          </a:xfrm>
          <a:prstGeom prst="rect">
            <a:avLst/>
          </a:prstGeom>
        </p:spPr>
      </p:pic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C05F9E4D-091D-44A7-AE71-6E3C52511F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842" y="6168034"/>
            <a:ext cx="73802" cy="1645135"/>
          </a:xfrm>
          <a:prstGeom prst="rect">
            <a:avLst/>
          </a:prstGeom>
        </p:spPr>
      </p:pic>
      <p:pic>
        <p:nvPicPr>
          <p:cNvPr id="24" name="Image 1" descr="preencoded.png">
            <a:extLst>
              <a:ext uri="{FF2B5EF4-FFF2-40B4-BE49-F238E27FC236}">
                <a16:creationId xmlns:a16="http://schemas.microsoft.com/office/drawing/2014/main" id="{1861B185-F0C9-48AD-B5EC-3FE3E2A38B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9739" y="6148697"/>
            <a:ext cx="73802" cy="16451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5">
            <a:extLst>
              <a:ext uri="{FF2B5EF4-FFF2-40B4-BE49-F238E27FC236}">
                <a16:creationId xmlns:a16="http://schemas.microsoft.com/office/drawing/2014/main" id="{B13A0E43-DD8B-4377-968F-BE338A7A36C0}"/>
              </a:ext>
            </a:extLst>
          </p:cNvPr>
          <p:cNvSpPr/>
          <p:nvPr/>
        </p:nvSpPr>
        <p:spPr>
          <a:xfrm>
            <a:off x="7166372" y="7091837"/>
            <a:ext cx="4203515" cy="991273"/>
          </a:xfrm>
          <a:prstGeom prst="roundRect">
            <a:avLst>
              <a:gd name="adj" fmla="val 18894"/>
            </a:avLst>
          </a:prstGeom>
          <a:solidFill>
            <a:srgbClr val="444752"/>
          </a:solidFill>
          <a:ln/>
        </p:spPr>
      </p:sp>
      <p:sp>
        <p:nvSpPr>
          <p:cNvPr id="28" name="Shape 5">
            <a:extLst>
              <a:ext uri="{FF2B5EF4-FFF2-40B4-BE49-F238E27FC236}">
                <a16:creationId xmlns:a16="http://schemas.microsoft.com/office/drawing/2014/main" id="{BDA45CA6-607B-4D58-8EBD-24E02174749A}"/>
              </a:ext>
            </a:extLst>
          </p:cNvPr>
          <p:cNvSpPr/>
          <p:nvPr/>
        </p:nvSpPr>
        <p:spPr>
          <a:xfrm>
            <a:off x="7166373" y="6064112"/>
            <a:ext cx="4203514" cy="954502"/>
          </a:xfrm>
          <a:prstGeom prst="roundRect">
            <a:avLst>
              <a:gd name="adj" fmla="val 20035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27" name="Shape 5">
            <a:extLst>
              <a:ext uri="{FF2B5EF4-FFF2-40B4-BE49-F238E27FC236}">
                <a16:creationId xmlns:a16="http://schemas.microsoft.com/office/drawing/2014/main" id="{CF269B0C-D671-463A-9B40-FDA41A03DE3A}"/>
              </a:ext>
            </a:extLst>
          </p:cNvPr>
          <p:cNvSpPr/>
          <p:nvPr/>
        </p:nvSpPr>
        <p:spPr>
          <a:xfrm>
            <a:off x="305157" y="7027446"/>
            <a:ext cx="4203514" cy="1004034"/>
          </a:xfrm>
          <a:prstGeom prst="roundRect">
            <a:avLst>
              <a:gd name="adj" fmla="val 14735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26" name="Shape 5">
            <a:extLst>
              <a:ext uri="{FF2B5EF4-FFF2-40B4-BE49-F238E27FC236}">
                <a16:creationId xmlns:a16="http://schemas.microsoft.com/office/drawing/2014/main" id="{B64BDC18-8BDE-4939-B55B-36C6351DABF4}"/>
              </a:ext>
            </a:extLst>
          </p:cNvPr>
          <p:cNvSpPr/>
          <p:nvPr/>
        </p:nvSpPr>
        <p:spPr>
          <a:xfrm>
            <a:off x="305157" y="6031486"/>
            <a:ext cx="4203514" cy="862726"/>
          </a:xfrm>
          <a:prstGeom prst="roundRect">
            <a:avLst>
              <a:gd name="adj" fmla="val 13061"/>
            </a:avLst>
          </a:prstGeom>
          <a:solidFill>
            <a:srgbClr val="44475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427196" y="337304"/>
            <a:ext cx="3111698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Conexões de Aparelhos</a:t>
            </a:r>
            <a:endParaRPr lang="en-US" sz="2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196" y="1040963"/>
            <a:ext cx="3018830" cy="429994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27196" y="5682020"/>
            <a:ext cx="6739176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50" dirty="0"/>
          </a:p>
        </p:txBody>
      </p:sp>
      <p:sp>
        <p:nvSpPr>
          <p:cNvPr id="5" name="Text 2"/>
          <p:cNvSpPr/>
          <p:nvPr/>
        </p:nvSpPr>
        <p:spPr>
          <a:xfrm>
            <a:off x="7471648" y="337304"/>
            <a:ext cx="6739176" cy="6278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O usuário pode adicionar dispositivos de duas formas: via conexão Bluetooth (simulada) ou manualmente. Na adição manual, é possível escolher o nome, ícone e cor de fundo do dispositivo.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464028" y="1293440"/>
            <a:ext cx="6739176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Após o cadastro, o aparelho aparece como conectado, com opções para gerar QR Code (facilitando o compartilhamento), editar, excluir ou desativar. Os dispositivos conectados são organizados em duas listas: conectados e desconectados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.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365623" y="2358462"/>
            <a:ext cx="6739176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Quando um aparelho é desconectado, ele é automaticamente movido para a seção de desconectados, podendo ser reativado a qualquer momento. Também é possível reordenar os dispositivos arrastando-os na tela.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420094" y="3383997"/>
            <a:ext cx="6739176" cy="390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Na tela, há uma imagem que indica que não há nenhum aparelho conectado, para informar o usuário e evitar que a área fique em branco e a ocoenctar essa imagem desaparece e reapreceu quando não tiver nada na </a:t>
            </a:r>
            <a:r>
              <a:rPr lang="en-US" sz="12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tela</a:t>
            </a: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.</a:t>
            </a:r>
          </a:p>
          <a:p>
            <a:pPr marL="0" indent="0" algn="l">
              <a:lnSpc>
                <a:spcPct val="150000"/>
              </a:lnSpc>
              <a:buNone/>
            </a:pPr>
            <a:endParaRPr lang="en-US" sz="1200" dirty="0">
              <a:solidFill>
                <a:srgbClr val="D6E5E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365623" y="4518560"/>
            <a:ext cx="6739176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Para a facildiade de manusear os aprelhos há o efeito </a:t>
            </a:r>
            <a:r>
              <a:rPr lang="en-US" sz="1200" b="1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Drag and Drop</a:t>
            </a: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(arrastar e soltar).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27196" y="6124337"/>
            <a:ext cx="122039" cy="152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196" y="6316504"/>
            <a:ext cx="6826925" cy="1524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427196" y="6407944"/>
            <a:ext cx="1436013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Adicionar Dispositivo</a:t>
            </a:r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427196" y="6660594"/>
            <a:ext cx="6826925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Via Bluetooth (simulado) ou manualmente com personalização</a:t>
            </a:r>
            <a:endParaRPr lang="en-US" sz="9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7376160" y="6124337"/>
            <a:ext cx="122039" cy="152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6160" y="6316504"/>
            <a:ext cx="6827044" cy="1524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376160" y="6407944"/>
            <a:ext cx="1436013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Gerenciar</a:t>
            </a: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conexão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7376160" y="6660594"/>
            <a:ext cx="6827044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Gerar QR Code, editar, excluir ou desativar dispositivos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3"/>
          <p:cNvSpPr/>
          <p:nvPr/>
        </p:nvSpPr>
        <p:spPr>
          <a:xfrm>
            <a:off x="427196" y="7069336"/>
            <a:ext cx="122039" cy="152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endParaRPr lang="en-US" sz="9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196" y="7249239"/>
            <a:ext cx="6826925" cy="1524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427196" y="7352943"/>
            <a:ext cx="1513523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Organizar Dispositivos</a:t>
            </a:r>
            <a:endParaRPr lang="en-US" sz="1100" dirty="0"/>
          </a:p>
        </p:txBody>
      </p:sp>
      <p:sp>
        <p:nvSpPr>
          <p:cNvPr id="21" name="Text 15"/>
          <p:cNvSpPr/>
          <p:nvPr/>
        </p:nvSpPr>
        <p:spPr>
          <a:xfrm>
            <a:off x="427196" y="7605593"/>
            <a:ext cx="6826925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Reordenar por arrastar e soltar, separação entre conectados e desconectados</a:t>
            </a:r>
            <a:endParaRPr lang="en-US" sz="950" dirty="0"/>
          </a:p>
        </p:txBody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6160" y="7249239"/>
            <a:ext cx="6827044" cy="15240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7376160" y="7352943"/>
            <a:ext cx="1436013" cy="179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Reativar Dispositivos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 18"/>
          <p:cNvSpPr/>
          <p:nvPr/>
        </p:nvSpPr>
        <p:spPr>
          <a:xfrm>
            <a:off x="7376160" y="7605593"/>
            <a:ext cx="6827044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Reconectar aparelhos desativados a qualquer momento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5894" y="384691"/>
            <a:ext cx="3266480" cy="408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Chatbot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93306" y="906463"/>
            <a:ext cx="6659999" cy="643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Foi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implementado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um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sistema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de mensagens com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recursos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básicos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de chat.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Além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disso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, o chatbot integra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uma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API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personalizada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de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perguntas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e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respostas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específicas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, e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uma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API de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inteligência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artificial para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respostas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gerais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.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485894" y="1695212"/>
            <a:ext cx="6659999" cy="888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Ele reconhece comandos como "conectar aparelho" ou "mudar de página", atuando como um assistente virtual. Por meio de certos comandos, como "Conectar TV", é possível fazer com que o aparelho correspondente seja conectado na seção de Conexões, inclusive com agendamento de horários ou temporizadores, por exemplo: "Conectar TV daqui a 30 minutos" ou "Conectar TV sala daqui a 10 segundos".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85894" y="2708315"/>
            <a:ext cx="6659999" cy="444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Antes de inserir o comando, há botões já programados que adicionam comandos prontos ao input do chat, facilitando o uso pelo usuário, que pode enviar o comando diretamente ou adicionar mais detalhes.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372" y="186782"/>
            <a:ext cx="3557175" cy="767882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92127" y="5983010"/>
            <a:ext cx="665999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462827" y="3460373"/>
            <a:ext cx="4460319" cy="1358860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14" y="3460373"/>
            <a:ext cx="60960" cy="135886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236425" y="3551456"/>
            <a:ext cx="1633180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Recursos de Chat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590012" y="3797171"/>
            <a:ext cx="4106466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Sistema básico de mensagens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590012" y="4086150"/>
            <a:ext cx="4106466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API personalizada para perguntas específicas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590012" y="4452046"/>
            <a:ext cx="4106466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API de IA para respostas gerais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428842" y="5045986"/>
            <a:ext cx="4479397" cy="1358860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174" y="5043170"/>
            <a:ext cx="60960" cy="135886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834514" y="5127188"/>
            <a:ext cx="1747838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Comandos de Controle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618164" y="5370032"/>
            <a:ext cx="4106466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Conexão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de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aparelhos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3"/>
          <p:cNvSpPr/>
          <p:nvPr/>
        </p:nvSpPr>
        <p:spPr>
          <a:xfrm>
            <a:off x="618164" y="5670652"/>
            <a:ext cx="4106466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Navegação entre páginas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4"/>
          <p:cNvSpPr/>
          <p:nvPr/>
        </p:nvSpPr>
        <p:spPr>
          <a:xfrm>
            <a:off x="618164" y="6017791"/>
            <a:ext cx="4106466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Agendamento de ações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Shape 15"/>
          <p:cNvSpPr/>
          <p:nvPr/>
        </p:nvSpPr>
        <p:spPr>
          <a:xfrm>
            <a:off x="447920" y="6631599"/>
            <a:ext cx="4460319" cy="1358860"/>
          </a:xfrm>
          <a:prstGeom prst="roundRect">
            <a:avLst>
              <a:gd name="adj" fmla="val 519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934" y="6625967"/>
            <a:ext cx="60960" cy="135886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861489" y="6695219"/>
            <a:ext cx="1633180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Facilidade de Uso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17"/>
          <p:cNvSpPr/>
          <p:nvPr/>
        </p:nvSpPr>
        <p:spPr>
          <a:xfrm>
            <a:off x="655200" y="7149585"/>
            <a:ext cx="4106466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Botões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de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comandos</a:t>
            </a:r>
            <a:r>
              <a:rPr lang="en-US" sz="10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05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rápidos</a:t>
            </a: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">
            <a:extLst>
              <a:ext uri="{FF2B5EF4-FFF2-40B4-BE49-F238E27FC236}">
                <a16:creationId xmlns:a16="http://schemas.microsoft.com/office/drawing/2014/main" id="{3D4568A1-56B2-4EA7-91AF-73786DFCDD7D}"/>
              </a:ext>
            </a:extLst>
          </p:cNvPr>
          <p:cNvSpPr/>
          <p:nvPr/>
        </p:nvSpPr>
        <p:spPr>
          <a:xfrm>
            <a:off x="6894208" y="2741167"/>
            <a:ext cx="6690131" cy="2040328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sp>
        <p:nvSpPr>
          <p:cNvPr id="2" name="Text 0"/>
          <p:cNvSpPr/>
          <p:nvPr/>
        </p:nvSpPr>
        <p:spPr>
          <a:xfrm>
            <a:off x="532686" y="418505"/>
            <a:ext cx="3581281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Contato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86" y="1265634"/>
            <a:ext cx="3652838" cy="59943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2686" y="7431167"/>
            <a:ext cx="6596896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6987443" y="2701452"/>
            <a:ext cx="6596896" cy="1275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Inclui um formulário para envio de mensagens, com campos para nome, e-mail e conteúdo. Também há a opção de enviar arquivos e um botão que direciona para uma seção de perguntas frequentes, facilitando a comunicação com a empresa.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08438" y="2113598"/>
            <a:ext cx="2148721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650" dirty="0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7475D894-4692-4354-A2A5-F50ED6787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7789" y="2701452"/>
            <a:ext cx="95095" cy="21197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5">
            <a:extLst>
              <a:ext uri="{FF2B5EF4-FFF2-40B4-BE49-F238E27FC236}">
                <a16:creationId xmlns:a16="http://schemas.microsoft.com/office/drawing/2014/main" id="{BD681C10-D547-4982-AC4F-FCC53C15E309}"/>
              </a:ext>
            </a:extLst>
          </p:cNvPr>
          <p:cNvSpPr/>
          <p:nvPr/>
        </p:nvSpPr>
        <p:spPr>
          <a:xfrm>
            <a:off x="2854881" y="1013757"/>
            <a:ext cx="9100840" cy="1012449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sp>
        <p:nvSpPr>
          <p:cNvPr id="26" name="Shape 5">
            <a:extLst>
              <a:ext uri="{FF2B5EF4-FFF2-40B4-BE49-F238E27FC236}">
                <a16:creationId xmlns:a16="http://schemas.microsoft.com/office/drawing/2014/main" id="{CD2D0A23-B1A3-40E8-B439-45BE87D73781}"/>
              </a:ext>
            </a:extLst>
          </p:cNvPr>
          <p:cNvSpPr/>
          <p:nvPr/>
        </p:nvSpPr>
        <p:spPr>
          <a:xfrm>
            <a:off x="7165539" y="5450857"/>
            <a:ext cx="6120803" cy="1411666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sp>
        <p:nvSpPr>
          <p:cNvPr id="25" name="Shape 5">
            <a:extLst>
              <a:ext uri="{FF2B5EF4-FFF2-40B4-BE49-F238E27FC236}">
                <a16:creationId xmlns:a16="http://schemas.microsoft.com/office/drawing/2014/main" id="{C4A8E27C-A7A6-45ED-B85B-EC45707BD082}"/>
              </a:ext>
            </a:extLst>
          </p:cNvPr>
          <p:cNvSpPr/>
          <p:nvPr/>
        </p:nvSpPr>
        <p:spPr>
          <a:xfrm>
            <a:off x="7218474" y="3908207"/>
            <a:ext cx="6067868" cy="1358860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sp>
        <p:nvSpPr>
          <p:cNvPr id="24" name="Shape 5">
            <a:extLst>
              <a:ext uri="{FF2B5EF4-FFF2-40B4-BE49-F238E27FC236}">
                <a16:creationId xmlns:a16="http://schemas.microsoft.com/office/drawing/2014/main" id="{24F8CFC9-69AB-4FDC-8422-2A63D2C1F015}"/>
              </a:ext>
            </a:extLst>
          </p:cNvPr>
          <p:cNvSpPr/>
          <p:nvPr/>
        </p:nvSpPr>
        <p:spPr>
          <a:xfrm>
            <a:off x="549891" y="5503664"/>
            <a:ext cx="6302955" cy="1358860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sp>
        <p:nvSpPr>
          <p:cNvPr id="23" name="Shape 5">
            <a:extLst>
              <a:ext uri="{FF2B5EF4-FFF2-40B4-BE49-F238E27FC236}">
                <a16:creationId xmlns:a16="http://schemas.microsoft.com/office/drawing/2014/main" id="{F0A79963-A71A-4264-8516-2B32EA59F286}"/>
              </a:ext>
            </a:extLst>
          </p:cNvPr>
          <p:cNvSpPr/>
          <p:nvPr/>
        </p:nvSpPr>
        <p:spPr>
          <a:xfrm>
            <a:off x="538520" y="3945619"/>
            <a:ext cx="6302955" cy="1396628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sp>
        <p:nvSpPr>
          <p:cNvPr id="22" name="Shape 5">
            <a:extLst>
              <a:ext uri="{FF2B5EF4-FFF2-40B4-BE49-F238E27FC236}">
                <a16:creationId xmlns:a16="http://schemas.microsoft.com/office/drawing/2014/main" id="{0CAF656D-BB9E-40DA-A163-D658D683A41C}"/>
              </a:ext>
            </a:extLst>
          </p:cNvPr>
          <p:cNvSpPr/>
          <p:nvPr/>
        </p:nvSpPr>
        <p:spPr>
          <a:xfrm>
            <a:off x="538520" y="2406949"/>
            <a:ext cx="6184317" cy="1283997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sp>
        <p:nvSpPr>
          <p:cNvPr id="21" name="Shape 5">
            <a:extLst>
              <a:ext uri="{FF2B5EF4-FFF2-40B4-BE49-F238E27FC236}">
                <a16:creationId xmlns:a16="http://schemas.microsoft.com/office/drawing/2014/main" id="{DC5ED7A1-0E0D-4F61-9325-CDA23FC40F6E}"/>
              </a:ext>
            </a:extLst>
          </p:cNvPr>
          <p:cNvSpPr/>
          <p:nvPr/>
        </p:nvSpPr>
        <p:spPr>
          <a:xfrm>
            <a:off x="7208705" y="2373564"/>
            <a:ext cx="6067868" cy="1356427"/>
          </a:xfrm>
          <a:prstGeom prst="roundRect">
            <a:avLst>
              <a:gd name="adj" fmla="val 2951"/>
            </a:avLst>
          </a:prstGeom>
          <a:solidFill>
            <a:srgbClr val="252833"/>
          </a:solidFill>
          <a:ln w="15240">
            <a:solidFill>
              <a:srgbClr val="5D606B"/>
            </a:solidFill>
            <a:prstDash val="solid"/>
          </a:ln>
        </p:spPr>
      </p:sp>
      <p:sp>
        <p:nvSpPr>
          <p:cNvPr id="2" name="Text 0"/>
          <p:cNvSpPr/>
          <p:nvPr/>
        </p:nvSpPr>
        <p:spPr>
          <a:xfrm>
            <a:off x="2973765" y="1269911"/>
            <a:ext cx="898195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Funcionalidades de Configurações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751" y="2757094"/>
            <a:ext cx="598408" cy="5984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35336" y="26469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Lista de Comandos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735336" y="3142536"/>
            <a:ext cx="54302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Todos os comandos reconhecidos pelo sistema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743" y="2504956"/>
            <a:ext cx="598408" cy="598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62355" y="24950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Central de Ajuda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8294327" y="2951024"/>
            <a:ext cx="543032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Suporte e orientações para usuários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888" y="4288433"/>
            <a:ext cx="598408" cy="5984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35336" y="41463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Energia na Bateria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442599" y="4613059"/>
            <a:ext cx="54302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Página de monitoramento de percentual de energia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4743" y="4004310"/>
            <a:ext cx="598408" cy="59840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62355" y="41463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Leitor</a:t>
            </a:r>
            <a:r>
              <a:rPr lang="en-US" sz="2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 de </a:t>
            </a:r>
            <a:r>
              <a:rPr lang="en-US" sz="2200" dirty="0" err="1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Tela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8362355" y="4641890"/>
            <a:ext cx="543032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Recurso de acessibilidade para textos clicados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724" y="5734348"/>
            <a:ext cx="598408" cy="59840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735336" y="56457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Modo Claro/Escuro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1735336" y="6141244"/>
            <a:ext cx="54302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Alternância entre temas de interface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64743" y="5503664"/>
            <a:ext cx="598408" cy="598408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362355" y="56457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Autenticação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2"/>
          <p:cNvSpPr/>
          <p:nvPr/>
        </p:nvSpPr>
        <p:spPr>
          <a:xfrm>
            <a:off x="8362355" y="6141244"/>
            <a:ext cx="543032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Login via e-mail/senha, Google ou Facebook e recuperação de senha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Image 1" descr="preencoded.png">
            <a:extLst>
              <a:ext uri="{FF2B5EF4-FFF2-40B4-BE49-F238E27FC236}">
                <a16:creationId xmlns:a16="http://schemas.microsoft.com/office/drawing/2014/main" id="{F49ED81A-44CF-430A-B4BB-CD1C2F5923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32021" y="1013757"/>
            <a:ext cx="45719" cy="1019125"/>
          </a:xfrm>
          <a:prstGeom prst="rect">
            <a:avLst/>
          </a:prstGeom>
        </p:spPr>
      </p:pic>
      <p:pic>
        <p:nvPicPr>
          <p:cNvPr id="33" name="Image 1" descr="preencoded.png">
            <a:extLst>
              <a:ext uri="{FF2B5EF4-FFF2-40B4-BE49-F238E27FC236}">
                <a16:creationId xmlns:a16="http://schemas.microsoft.com/office/drawing/2014/main" id="{3D3947E0-1CD8-4D8A-BE32-ADDD6E04DB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9033" y="2406949"/>
            <a:ext cx="62654" cy="1396628"/>
          </a:xfrm>
          <a:prstGeom prst="rect">
            <a:avLst/>
          </a:prstGeom>
        </p:spPr>
      </p:pic>
      <p:pic>
        <p:nvPicPr>
          <p:cNvPr id="35" name="Image 1" descr="preencoded.png">
            <a:extLst>
              <a:ext uri="{FF2B5EF4-FFF2-40B4-BE49-F238E27FC236}">
                <a16:creationId xmlns:a16="http://schemas.microsoft.com/office/drawing/2014/main" id="{AAF87663-B2E6-4180-80C4-1EF4580C07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70913" y="2373564"/>
            <a:ext cx="62654" cy="1396628"/>
          </a:xfrm>
          <a:prstGeom prst="rect">
            <a:avLst/>
          </a:prstGeom>
        </p:spPr>
      </p:pic>
      <p:pic>
        <p:nvPicPr>
          <p:cNvPr id="36" name="Image 1" descr="preencoded.png">
            <a:extLst>
              <a:ext uri="{FF2B5EF4-FFF2-40B4-BE49-F238E27FC236}">
                <a16:creationId xmlns:a16="http://schemas.microsoft.com/office/drawing/2014/main" id="{37DA5FB9-B8C1-487D-AA82-C255640236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7193" y="3951229"/>
            <a:ext cx="62654" cy="1396628"/>
          </a:xfrm>
          <a:prstGeom prst="rect">
            <a:avLst/>
          </a:prstGeom>
        </p:spPr>
      </p:pic>
      <p:pic>
        <p:nvPicPr>
          <p:cNvPr id="37" name="Image 1" descr="preencoded.png">
            <a:extLst>
              <a:ext uri="{FF2B5EF4-FFF2-40B4-BE49-F238E27FC236}">
                <a16:creationId xmlns:a16="http://schemas.microsoft.com/office/drawing/2014/main" id="{186DA5C0-1E49-4E9C-B018-4AC3CB2E72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7261" y="5484780"/>
            <a:ext cx="62654" cy="1396628"/>
          </a:xfrm>
          <a:prstGeom prst="rect">
            <a:avLst/>
          </a:prstGeom>
        </p:spPr>
      </p:pic>
      <p:pic>
        <p:nvPicPr>
          <p:cNvPr id="38" name="Image 1" descr="preencoded.png">
            <a:extLst>
              <a:ext uri="{FF2B5EF4-FFF2-40B4-BE49-F238E27FC236}">
                <a16:creationId xmlns:a16="http://schemas.microsoft.com/office/drawing/2014/main" id="{FC3CDFEF-224F-4F1E-84B2-033911CCF8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87147" y="3892110"/>
            <a:ext cx="62654" cy="1396628"/>
          </a:xfrm>
          <a:prstGeom prst="rect">
            <a:avLst/>
          </a:prstGeom>
        </p:spPr>
      </p:pic>
      <p:pic>
        <p:nvPicPr>
          <p:cNvPr id="40" name="Image 1" descr="preencoded.png">
            <a:extLst>
              <a:ext uri="{FF2B5EF4-FFF2-40B4-BE49-F238E27FC236}">
                <a16:creationId xmlns:a16="http://schemas.microsoft.com/office/drawing/2014/main" id="{E3ABF1BE-5394-4FB9-B437-79BB4C8B53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41899" y="5450857"/>
            <a:ext cx="62654" cy="1396628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5">
            <a:extLst>
              <a:ext uri="{FF2B5EF4-FFF2-40B4-BE49-F238E27FC236}">
                <a16:creationId xmlns:a16="http://schemas.microsoft.com/office/drawing/2014/main" id="{553E68FB-07A5-4A0D-89D6-A32A296A4774}"/>
              </a:ext>
            </a:extLst>
          </p:cNvPr>
          <p:cNvSpPr/>
          <p:nvPr/>
        </p:nvSpPr>
        <p:spPr>
          <a:xfrm>
            <a:off x="7478553" y="7061835"/>
            <a:ext cx="6789301" cy="1016889"/>
          </a:xfrm>
          <a:prstGeom prst="roundRect">
            <a:avLst>
              <a:gd name="adj" fmla="val 0"/>
            </a:avLst>
          </a:prstGeom>
          <a:solidFill>
            <a:srgbClr val="444752"/>
          </a:solidFill>
          <a:ln/>
        </p:spPr>
      </p:sp>
      <p:sp>
        <p:nvSpPr>
          <p:cNvPr id="25" name="Shape 5">
            <a:extLst>
              <a:ext uri="{FF2B5EF4-FFF2-40B4-BE49-F238E27FC236}">
                <a16:creationId xmlns:a16="http://schemas.microsoft.com/office/drawing/2014/main" id="{6386068B-593F-4BF0-8023-084B844ECE2F}"/>
              </a:ext>
            </a:extLst>
          </p:cNvPr>
          <p:cNvSpPr/>
          <p:nvPr/>
        </p:nvSpPr>
        <p:spPr>
          <a:xfrm>
            <a:off x="7478552" y="5957078"/>
            <a:ext cx="6789301" cy="989014"/>
          </a:xfrm>
          <a:prstGeom prst="roundRect">
            <a:avLst>
              <a:gd name="adj" fmla="val 0"/>
            </a:avLst>
          </a:prstGeom>
          <a:solidFill>
            <a:srgbClr val="444752"/>
          </a:solidFill>
          <a:ln/>
        </p:spPr>
      </p:sp>
      <p:sp>
        <p:nvSpPr>
          <p:cNvPr id="24" name="Shape 5">
            <a:extLst>
              <a:ext uri="{FF2B5EF4-FFF2-40B4-BE49-F238E27FC236}">
                <a16:creationId xmlns:a16="http://schemas.microsoft.com/office/drawing/2014/main" id="{93CAE94B-7E54-4430-9FB7-A67EE791CF1A}"/>
              </a:ext>
            </a:extLst>
          </p:cNvPr>
          <p:cNvSpPr/>
          <p:nvPr/>
        </p:nvSpPr>
        <p:spPr>
          <a:xfrm>
            <a:off x="465064" y="7052763"/>
            <a:ext cx="6789301" cy="1025961"/>
          </a:xfrm>
          <a:prstGeom prst="roundRect">
            <a:avLst>
              <a:gd name="adj" fmla="val 0"/>
            </a:avLst>
          </a:prstGeom>
          <a:solidFill>
            <a:srgbClr val="444752"/>
          </a:solidFill>
          <a:ln/>
        </p:spPr>
      </p:sp>
      <p:sp>
        <p:nvSpPr>
          <p:cNvPr id="23" name="Shape 5">
            <a:extLst>
              <a:ext uri="{FF2B5EF4-FFF2-40B4-BE49-F238E27FC236}">
                <a16:creationId xmlns:a16="http://schemas.microsoft.com/office/drawing/2014/main" id="{095DF04D-EB02-48CE-9F99-FAF9638C75E2}"/>
              </a:ext>
            </a:extLst>
          </p:cNvPr>
          <p:cNvSpPr/>
          <p:nvPr/>
        </p:nvSpPr>
        <p:spPr>
          <a:xfrm>
            <a:off x="446841" y="5957078"/>
            <a:ext cx="6789301" cy="989014"/>
          </a:xfrm>
          <a:prstGeom prst="roundRect">
            <a:avLst>
              <a:gd name="adj" fmla="val 0"/>
            </a:avLst>
          </a:prstGeom>
          <a:solidFill>
            <a:srgbClr val="444752"/>
          </a:solidFill>
          <a:ln/>
        </p:spPr>
      </p:sp>
      <p:sp>
        <p:nvSpPr>
          <p:cNvPr id="21" name="Shape 5">
            <a:extLst>
              <a:ext uri="{FF2B5EF4-FFF2-40B4-BE49-F238E27FC236}">
                <a16:creationId xmlns:a16="http://schemas.microsoft.com/office/drawing/2014/main" id="{05345BFA-BF61-4390-BC8A-9E6CDA16286F}"/>
              </a:ext>
            </a:extLst>
          </p:cNvPr>
          <p:cNvSpPr/>
          <p:nvPr/>
        </p:nvSpPr>
        <p:spPr>
          <a:xfrm>
            <a:off x="240875" y="1167765"/>
            <a:ext cx="6918591" cy="1044654"/>
          </a:xfrm>
          <a:prstGeom prst="roundRect">
            <a:avLst>
              <a:gd name="adj" fmla="val 13061"/>
            </a:avLst>
          </a:prstGeom>
          <a:solidFill>
            <a:srgbClr val="444752"/>
          </a:solidFill>
          <a:ln/>
        </p:spPr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62F2A6E-2F08-4AC8-93EB-946A5908FFD1}"/>
              </a:ext>
            </a:extLst>
          </p:cNvPr>
          <p:cNvSpPr/>
          <p:nvPr/>
        </p:nvSpPr>
        <p:spPr>
          <a:xfrm>
            <a:off x="240875" y="2741201"/>
            <a:ext cx="7010507" cy="1422949"/>
          </a:xfrm>
          <a:prstGeom prst="roundRect">
            <a:avLst>
              <a:gd name="adj" fmla="val 13061"/>
            </a:avLst>
          </a:prstGeom>
          <a:solidFill>
            <a:srgbClr val="444752"/>
          </a:solidFill>
          <a:ln/>
        </p:spPr>
      </p:sp>
      <p:sp>
        <p:nvSpPr>
          <p:cNvPr id="2" name="Text 0"/>
          <p:cNvSpPr/>
          <p:nvPr/>
        </p:nvSpPr>
        <p:spPr>
          <a:xfrm>
            <a:off x="446842" y="457319"/>
            <a:ext cx="3004304" cy="375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Considerações Finais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446842" y="1139070"/>
            <a:ext cx="6712625" cy="666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O sistema foi desenvolvido para funcionar tanto em dispositivos móveis quanto em desktops, com foco na experiência mobile para facilitar o acesso remoto. As APIs utilizadas são fictícias, pois não há acesso direto aos dados reais da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empresa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.</a:t>
            </a:r>
          </a:p>
          <a:p>
            <a:pPr marL="0" indent="0" algn="l">
              <a:lnSpc>
                <a:spcPts val="1600"/>
              </a:lnSpc>
              <a:buNone/>
            </a:pPr>
            <a:endParaRPr lang="en-US" sz="1400" dirty="0">
              <a:solidFill>
                <a:srgbClr val="D6E5E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lnSpc>
                <a:spcPts val="1600"/>
              </a:lnSpc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 flipV="1">
            <a:off x="446842" y="975598"/>
            <a:ext cx="6712625" cy="686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0301" y="502482"/>
            <a:ext cx="4361974" cy="43619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 3"/>
          <p:cNvSpPr/>
          <p:nvPr/>
        </p:nvSpPr>
        <p:spPr>
          <a:xfrm>
            <a:off x="7478554" y="5673328"/>
            <a:ext cx="6712625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589717" y="6278880"/>
            <a:ext cx="1502093" cy="187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Responsividade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89717" y="6543199"/>
            <a:ext cx="6518791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Funciona em dispositivos móveis e desktops, com foco na experiência mobile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521893" y="6278880"/>
            <a:ext cx="1502093" cy="187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APIs Simuladas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521893" y="6543199"/>
            <a:ext cx="6518791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Utilização de dados fictícios para demonstração das funcionalidades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589717" y="7160776"/>
            <a:ext cx="1502093" cy="187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dirty="0">
                <a:solidFill>
                  <a:srgbClr val="D6E5E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Experiência Visual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589717" y="7425095"/>
            <a:ext cx="6518791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Animações suaves nas transições entre páginas com efeito de "apagando e acendendo"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521893" y="7160776"/>
            <a:ext cx="1502093" cy="187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Código 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521893" y="7425095"/>
            <a:ext cx="6518791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Código fonte foi feito em React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287284F6-0710-401B-887D-F7DCCAC42B0E}"/>
              </a:ext>
            </a:extLst>
          </p:cNvPr>
          <p:cNvSpPr/>
          <p:nvPr/>
        </p:nvSpPr>
        <p:spPr>
          <a:xfrm>
            <a:off x="400419" y="2676228"/>
            <a:ext cx="6918592" cy="1345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O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projeto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conta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ainda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com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animações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suaves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,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especialmente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visíveis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nas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transições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entre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páginas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, que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apresentam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um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efeito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de "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apagando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e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acendendo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"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ao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navegar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entre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seções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,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contribuindo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para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uma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experiência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mais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fluida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e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agradável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. O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código-fonte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está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disponível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publicamente</a:t>
            </a:r>
            <a:r>
              <a:rPr lang="en-US" sz="1400" dirty="0">
                <a:solidFill>
                  <a:srgbClr val="D6E5EF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 para consulta.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Image 1" descr="preencoded.png">
            <a:extLst>
              <a:ext uri="{FF2B5EF4-FFF2-40B4-BE49-F238E27FC236}">
                <a16:creationId xmlns:a16="http://schemas.microsoft.com/office/drawing/2014/main" id="{BD4D2B9A-22F9-4A65-8A80-8768456513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860" y="5957078"/>
            <a:ext cx="45719" cy="1019128"/>
          </a:xfrm>
          <a:prstGeom prst="rect">
            <a:avLst/>
          </a:prstGeom>
        </p:spPr>
      </p:pic>
      <p:pic>
        <p:nvPicPr>
          <p:cNvPr id="28" name="Image 1" descr="preencoded.png">
            <a:extLst>
              <a:ext uri="{FF2B5EF4-FFF2-40B4-BE49-F238E27FC236}">
                <a16:creationId xmlns:a16="http://schemas.microsoft.com/office/drawing/2014/main" id="{BF11CBFF-F0DA-4D10-958B-556E743EEE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08966" y="7061835"/>
            <a:ext cx="45719" cy="1019128"/>
          </a:xfrm>
          <a:prstGeom prst="rect">
            <a:avLst/>
          </a:prstGeom>
        </p:spPr>
      </p:pic>
      <p:pic>
        <p:nvPicPr>
          <p:cNvPr id="29" name="Image 1" descr="preencoded.png">
            <a:extLst>
              <a:ext uri="{FF2B5EF4-FFF2-40B4-BE49-F238E27FC236}">
                <a16:creationId xmlns:a16="http://schemas.microsoft.com/office/drawing/2014/main" id="{047484C9-0F6B-4E8D-A6D3-7498D0381B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8462" y="5957078"/>
            <a:ext cx="45719" cy="1019128"/>
          </a:xfrm>
          <a:prstGeom prst="rect">
            <a:avLst/>
          </a:prstGeom>
        </p:spPr>
      </p:pic>
      <p:pic>
        <p:nvPicPr>
          <p:cNvPr id="30" name="Image 1" descr="preencoded.png">
            <a:extLst>
              <a:ext uri="{FF2B5EF4-FFF2-40B4-BE49-F238E27FC236}">
                <a16:creationId xmlns:a16="http://schemas.microsoft.com/office/drawing/2014/main" id="{1F9D2EB6-5170-4821-AB8B-E62F08FD50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227" y="7036904"/>
            <a:ext cx="48034" cy="107073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949</Words>
  <Application>Microsoft Office PowerPoint</Application>
  <PresentationFormat>Personalizar</PresentationFormat>
  <Paragraphs>93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Source Sans 3</vt:lpstr>
      <vt:lpstr>Lora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Gabriel Jorge Coutinho</dc:creator>
  <cp:lastModifiedBy>Gabriel Jorge Coutinho</cp:lastModifiedBy>
  <cp:revision>11</cp:revision>
  <dcterms:created xsi:type="dcterms:W3CDTF">2025-08-09T15:14:54Z</dcterms:created>
  <dcterms:modified xsi:type="dcterms:W3CDTF">2025-08-10T22:27:34Z</dcterms:modified>
</cp:coreProperties>
</file>